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547" r:id="rId3"/>
    <p:sldId id="257" r:id="rId4"/>
    <p:sldId id="544" r:id="rId5"/>
    <p:sldId id="599" r:id="rId6"/>
    <p:sldId id="545" r:id="rId7"/>
    <p:sldId id="546" r:id="rId8"/>
    <p:sldId id="549" r:id="rId9"/>
    <p:sldId id="548" r:id="rId10"/>
    <p:sldId id="428" r:id="rId11"/>
    <p:sldId id="550" r:id="rId12"/>
    <p:sldId id="689" r:id="rId13"/>
    <p:sldId id="552" r:id="rId14"/>
    <p:sldId id="604" r:id="rId15"/>
    <p:sldId id="606" r:id="rId16"/>
    <p:sldId id="607" r:id="rId17"/>
    <p:sldId id="611" r:id="rId18"/>
    <p:sldId id="621" r:id="rId19"/>
    <p:sldId id="698" r:id="rId20"/>
    <p:sldId id="699" r:id="rId21"/>
    <p:sldId id="650" r:id="rId22"/>
    <p:sldId id="566" r:id="rId23"/>
    <p:sldId id="669" r:id="rId24"/>
    <p:sldId id="693" r:id="rId25"/>
    <p:sldId id="641" r:id="rId26"/>
    <p:sldId id="592" r:id="rId27"/>
    <p:sldId id="658" r:id="rId28"/>
    <p:sldId id="673" r:id="rId29"/>
    <p:sldId id="671" r:id="rId30"/>
    <p:sldId id="672" r:id="rId31"/>
    <p:sldId id="697" r:id="rId32"/>
    <p:sldId id="696" r:id="rId33"/>
    <p:sldId id="5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73" autoAdjust="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0F901-368D-4DC4-ACE5-1525BD9308CD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5B557-3010-4DCB-BAB6-D2D39BB35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A8DA2-002D-43CF-B699-9508A2E8DC2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B557-3010-4DCB-BAB6-D2D39BB35E3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ambhavjain\Desktop\slide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ambhavjain\Desktop\slid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fordfigo" TargetMode="External"/><Relationship Id="rId2" Type="http://schemas.openxmlformats.org/officeDocument/2006/relationships/hyperlink" Target="http://www.drivingford.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witter.com/fordfig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brands.media2wi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Marketing</a:t>
            </a:r>
            <a:br>
              <a:rPr lang="en-US" dirty="0" smtClean="0"/>
            </a:br>
            <a:r>
              <a:rPr lang="en-US" dirty="0" smtClean="0"/>
              <a:t>How to make it successful?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TG is online and spends more and more time online</a:t>
            </a:r>
          </a:p>
          <a:p>
            <a:r>
              <a:rPr lang="en-US" dirty="0" smtClean="0"/>
              <a:t>Ideal platform to connect with them</a:t>
            </a:r>
          </a:p>
          <a:p>
            <a:r>
              <a:rPr lang="en-US" dirty="0" smtClean="0"/>
              <a:t>Brand websites losing relevance</a:t>
            </a:r>
          </a:p>
          <a:p>
            <a:r>
              <a:rPr lang="en-US" dirty="0" smtClean="0"/>
              <a:t>Increasingly, brand conversations are happening on social media</a:t>
            </a:r>
          </a:p>
          <a:p>
            <a:r>
              <a:rPr lang="en-US" dirty="0" smtClean="0"/>
              <a:t>Facebook : 15 million users in India</a:t>
            </a:r>
          </a:p>
          <a:p>
            <a:r>
              <a:rPr lang="en-US" dirty="0" smtClean="0"/>
              <a:t>Twitter : 4 million users in India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we have learnt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Engage, interact, converse!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ways to engage customers offline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Every brand has to become a media brand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 with potential partners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Fully integrate social media into your website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Engage, Interact, Converse!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Engage, Interact, Converse!</a:t>
            </a:r>
            <a:endParaRPr lang="en-US" dirty="0"/>
          </a:p>
        </p:txBody>
      </p:sp>
      <p:pic>
        <p:nvPicPr>
          <p:cNvPr id="8" name="Picture 2" descr="I:\First_KF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2085975"/>
            <a:ext cx="3609975" cy="2562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057400"/>
            <a:ext cx="4953000" cy="1214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6" descr="C:\Documents and Settings\sambhavjain\Desktop\Kingfisher_129518193049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429000"/>
            <a:ext cx="3638550" cy="11239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Twitter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768" r="7064" b="5485"/>
          <a:stretch>
            <a:fillRect/>
          </a:stretch>
        </p:blipFill>
        <p:spPr bwMode="auto">
          <a:xfrm>
            <a:off x="152400" y="1704304"/>
            <a:ext cx="4343400" cy="1712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192" r="7121" b="6227"/>
          <a:stretch>
            <a:fillRect/>
          </a:stretch>
        </p:blipFill>
        <p:spPr bwMode="auto">
          <a:xfrm>
            <a:off x="4648200" y="1676400"/>
            <a:ext cx="4357352" cy="1991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2492" r="10280" b="32601"/>
          <a:stretch>
            <a:fillRect/>
          </a:stretch>
        </p:blipFill>
        <p:spPr bwMode="auto">
          <a:xfrm>
            <a:off x="2590800" y="4114800"/>
            <a:ext cx="4056845" cy="1332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 ways to engage customers offline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/>
          <a:p>
            <a:r>
              <a:rPr lang="en-US" dirty="0" smtClean="0"/>
              <a:t>Kingfisher Beer </a:t>
            </a:r>
            <a:r>
              <a:rPr lang="en-US" dirty="0" err="1" smtClean="0"/>
              <a:t>Tweetups</a:t>
            </a:r>
            <a:r>
              <a:rPr lang="en-US" dirty="0" smtClean="0"/>
              <a:t> : #KFBeerUp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a direct connect with our Twitter base</a:t>
            </a:r>
          </a:p>
          <a:p>
            <a:endParaRPr lang="en-US" dirty="0" smtClean="0"/>
          </a:p>
          <a:p>
            <a:r>
              <a:rPr lang="en-US" dirty="0" smtClean="0"/>
              <a:t>Nurture brand advocates</a:t>
            </a:r>
          </a:p>
          <a:p>
            <a:endParaRPr lang="en-US" dirty="0" smtClean="0"/>
          </a:p>
          <a:p>
            <a:r>
              <a:rPr lang="en-US" dirty="0" smtClean="0"/>
              <a:t>Create unique buzz through a space where most brands have not ventured</a:t>
            </a:r>
          </a:p>
          <a:p>
            <a:endParaRPr lang="en-US" dirty="0" smtClean="0"/>
          </a:p>
          <a:p>
            <a:r>
              <a:rPr lang="en-US" dirty="0" smtClean="0"/>
              <a:t>Provide a relevant platform for online opinion leaders to meet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</a:t>
            </a:r>
            <a:r>
              <a:rPr lang="en-US" dirty="0" err="1" smtClean="0"/>
              <a:t>Hashtag</a:t>
            </a:r>
            <a:r>
              <a:rPr lang="en-US" dirty="0" smtClean="0"/>
              <a:t> : #KFBeerUp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</a:t>
            </a:r>
            <a:r>
              <a:rPr lang="en-US" dirty="0" err="1" smtClean="0"/>
              <a:t>hashtag</a:t>
            </a:r>
            <a:r>
              <a:rPr lang="en-US" dirty="0" smtClean="0"/>
              <a:t> #KFBeerUp for the event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9502" t="25000" r="33016" b="47917"/>
          <a:stretch>
            <a:fillRect/>
          </a:stretch>
        </p:blipFill>
        <p:spPr bwMode="auto">
          <a:xfrm>
            <a:off x="457200" y="2514600"/>
            <a:ext cx="3499339" cy="1421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29502" t="26042" r="31845" b="40625"/>
          <a:stretch>
            <a:fillRect/>
          </a:stretch>
        </p:blipFill>
        <p:spPr bwMode="auto">
          <a:xfrm>
            <a:off x="4953000" y="2514600"/>
            <a:ext cx="3505200" cy="1699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 l="29283" t="25000" r="32650" b="44792"/>
          <a:stretch>
            <a:fillRect/>
          </a:stretch>
        </p:blipFill>
        <p:spPr bwMode="auto">
          <a:xfrm>
            <a:off x="2667000" y="4495800"/>
            <a:ext cx="3731172" cy="1664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Speak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event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 l="29502" t="25000" r="40044" b="52083"/>
          <a:stretch>
            <a:fillRect/>
          </a:stretch>
        </p:blipFill>
        <p:spPr bwMode="auto">
          <a:xfrm>
            <a:off x="685800" y="2133600"/>
            <a:ext cx="2701638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838575" cy="149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28800"/>
            <a:ext cx="3857625" cy="1528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 r="27695"/>
          <a:stretch>
            <a:fillRect/>
          </a:stretch>
        </p:blipFill>
        <p:spPr bwMode="auto">
          <a:xfrm>
            <a:off x="533400" y="4114800"/>
            <a:ext cx="3352800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 </a:t>
            </a:r>
            <a:r>
              <a:rPr lang="en-US" dirty="0" err="1" smtClean="0"/>
              <a:t>Figo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Digital promotion to celebrate 50,000 Ford </a:t>
            </a:r>
            <a:r>
              <a:rPr lang="en-US" dirty="0" err="1" smtClean="0"/>
              <a:t>Figos</a:t>
            </a:r>
            <a:endParaRPr lang="en-US" dirty="0" smtClean="0"/>
          </a:p>
          <a:p>
            <a:r>
              <a:rPr lang="en-US" dirty="0" smtClean="0"/>
              <a:t>Custom-painted </a:t>
            </a:r>
            <a:r>
              <a:rPr lang="en-US" dirty="0" err="1" smtClean="0"/>
              <a:t>Figo</a:t>
            </a:r>
            <a:r>
              <a:rPr lang="en-US" dirty="0" smtClean="0"/>
              <a:t> to travel from Chandigarh to Chennai</a:t>
            </a:r>
          </a:p>
          <a:p>
            <a:r>
              <a:rPr lang="en-US" dirty="0" smtClean="0"/>
              <a:t>4 couples, 25 days, 2500 kilometers</a:t>
            </a:r>
          </a:p>
          <a:p>
            <a:r>
              <a:rPr lang="en-US" dirty="0" smtClean="0"/>
              <a:t>Couples selected through online contest</a:t>
            </a:r>
          </a:p>
          <a:p>
            <a:pPr lvl="1"/>
            <a:r>
              <a:rPr lang="en-US" dirty="0" smtClean="0"/>
              <a:t>Would update, tweet, </a:t>
            </a:r>
            <a:r>
              <a:rPr lang="en-US" dirty="0" err="1" smtClean="0"/>
              <a:t>facebook</a:t>
            </a:r>
            <a:r>
              <a:rPr lang="en-US" dirty="0" smtClean="0"/>
              <a:t>, </a:t>
            </a:r>
            <a:r>
              <a:rPr lang="en-US" dirty="0" err="1" smtClean="0"/>
              <a:t>youtube</a:t>
            </a:r>
            <a:r>
              <a:rPr lang="en-US" dirty="0" smtClean="0"/>
              <a:t> their journey</a:t>
            </a:r>
          </a:p>
          <a:p>
            <a:r>
              <a:rPr lang="en-US" dirty="0" smtClean="0"/>
              <a:t>Fans could follow the tour on</a:t>
            </a:r>
          </a:p>
          <a:p>
            <a:pPr lvl="1"/>
            <a:r>
              <a:rPr lang="en-US" dirty="0" smtClean="0"/>
              <a:t>Website : </a:t>
            </a:r>
            <a:r>
              <a:rPr lang="en-US" dirty="0" smtClean="0">
                <a:hlinkClick r:id="rId2"/>
              </a:rPr>
              <a:t>www.drivingford.in</a:t>
            </a:r>
            <a:endParaRPr lang="en-US" dirty="0" smtClean="0"/>
          </a:p>
          <a:p>
            <a:pPr lvl="1"/>
            <a:r>
              <a:rPr lang="en-US" dirty="0" smtClean="0"/>
              <a:t>Facebook : </a:t>
            </a:r>
            <a:r>
              <a:rPr lang="en-US" dirty="0" smtClean="0">
                <a:hlinkClick r:id="rId3"/>
              </a:rPr>
              <a:t>http://www.facebook.com/fordfigo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Twitter : </a:t>
            </a:r>
            <a:r>
              <a:rPr lang="en-US" dirty="0" smtClean="0">
                <a:hlinkClick r:id="rId4"/>
              </a:rPr>
              <a:t>http://twitter.com/fordfigo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Supported by online contests for fans</a:t>
            </a:r>
          </a:p>
          <a:p>
            <a:r>
              <a:rPr lang="en-US" dirty="0" smtClean="0"/>
              <a:t>Offline blogger/twitter </a:t>
            </a:r>
            <a:r>
              <a:rPr lang="en-US" dirty="0" err="1" smtClean="0"/>
              <a:t>meetups</a:t>
            </a:r>
            <a:r>
              <a:rPr lang="en-US" dirty="0" smtClean="0"/>
              <a:t> in major cities along the way</a:t>
            </a:r>
          </a:p>
          <a:p>
            <a:r>
              <a:rPr lang="en-US" dirty="0" smtClean="0"/>
              <a:t>Huge buzz generated online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interaction and communication through the web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Social Networking : Facebook, Twitter</a:t>
            </a:r>
          </a:p>
          <a:p>
            <a:pPr lvl="1"/>
            <a:r>
              <a:rPr lang="en-US" dirty="0" smtClean="0"/>
              <a:t>Social Video sharing : YouTube</a:t>
            </a:r>
          </a:p>
          <a:p>
            <a:pPr lvl="1"/>
            <a:r>
              <a:rPr lang="en-US" dirty="0" smtClean="0"/>
              <a:t>Social Picture sharing : </a:t>
            </a:r>
            <a:r>
              <a:rPr lang="en-US" dirty="0" err="1" smtClean="0"/>
              <a:t>Flickr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1779764" cy="71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1463" y="4419600"/>
            <a:ext cx="2010537" cy="84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t="21357" b="19910"/>
          <a:stretch>
            <a:fillRect/>
          </a:stretch>
        </p:blipFill>
        <p:spPr bwMode="auto">
          <a:xfrm>
            <a:off x="4724400" y="4483010"/>
            <a:ext cx="1862137" cy="7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495800"/>
            <a:ext cx="1840075" cy="72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 </a:t>
            </a:r>
            <a:r>
              <a:rPr lang="en-US" dirty="0" err="1" smtClean="0"/>
              <a:t>Figo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343400"/>
            <a:ext cx="331446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71600"/>
            <a:ext cx="4105275" cy="3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47800"/>
            <a:ext cx="3838575" cy="25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486275"/>
            <a:ext cx="4638675" cy="228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Every brand has to become a media brand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Updates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3423"/>
          <a:stretch>
            <a:fillRect/>
          </a:stretch>
        </p:blipFill>
        <p:spPr bwMode="auto">
          <a:xfrm>
            <a:off x="685800" y="1752600"/>
            <a:ext cx="7772927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coverage of events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31259" t="32292" r="33016" b="32292"/>
          <a:stretch>
            <a:fillRect/>
          </a:stretch>
        </p:blipFill>
        <p:spPr bwMode="auto">
          <a:xfrm>
            <a:off x="304800" y="1443182"/>
            <a:ext cx="4203628" cy="2343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l="31040" t="28125" r="32650" b="37500"/>
          <a:stretch>
            <a:fillRect/>
          </a:stretch>
        </p:blipFill>
        <p:spPr bwMode="auto">
          <a:xfrm>
            <a:off x="280987" y="4114800"/>
            <a:ext cx="4272540" cy="2274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29502" t="33333" r="31845" b="33333"/>
          <a:stretch>
            <a:fillRect/>
          </a:stretch>
        </p:blipFill>
        <p:spPr bwMode="auto">
          <a:xfrm>
            <a:off x="4724400" y="3124200"/>
            <a:ext cx="4086224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25963"/>
          </a:xfrm>
        </p:spPr>
        <p:txBody>
          <a:bodyPr/>
          <a:lstStyle/>
          <a:p>
            <a:r>
              <a:rPr lang="en-US" dirty="0" smtClean="0"/>
              <a:t>Facebook tagging “application”</a:t>
            </a:r>
          </a:p>
          <a:p>
            <a:r>
              <a:rPr lang="en-US" dirty="0" smtClean="0"/>
              <a:t>Won Gold (Viral Marketing) at Bangalore Ad Club’s ‘Big Bang Awards’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6756" y="1371600"/>
            <a:ext cx="607724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UBL\Awards\Best Viral Campaign - Go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044" y="4724400"/>
            <a:ext cx="1397508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 with potential partners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Cross-promotion on partner Facebook pages</a:t>
            </a:r>
            <a:endParaRPr lang="en-US" dirty="0"/>
          </a:p>
        </p:txBody>
      </p:sp>
      <p:pic>
        <p:nvPicPr>
          <p:cNvPr id="1026" name="Picture 2" descr="C:\Documents and Settings\sambhavjain\Desktop\Facebook - Royal Challengers Bangalore_12850428055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5133975" cy="2943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3" descr="C:\Documents and Settings\sambhavjain\Desktop\Facebook - Mumbai Indians_12850443030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343400"/>
            <a:ext cx="4838700" cy="194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Fully Integrate Social Media into your website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initiatives by the brand should not exist as separate silos</a:t>
            </a:r>
          </a:p>
          <a:p>
            <a:r>
              <a:rPr lang="en-US" dirty="0" smtClean="0"/>
              <a:t>Can be brought together on brand website and via cross-linking</a:t>
            </a:r>
          </a:p>
          <a:p>
            <a:r>
              <a:rPr lang="en-US" dirty="0" smtClean="0"/>
              <a:t>Kingfisher website also has a social media hub</a:t>
            </a:r>
          </a:p>
          <a:p>
            <a:pPr lvl="1"/>
            <a:r>
              <a:rPr lang="en-US" dirty="0" smtClean="0"/>
              <a:t>Collects our social media outposts in one place</a:t>
            </a:r>
          </a:p>
          <a:p>
            <a:pPr lvl="1"/>
            <a:r>
              <a:rPr lang="en-US" dirty="0" smtClean="0"/>
              <a:t>Aggregates social content about the brand</a:t>
            </a:r>
          </a:p>
          <a:p>
            <a:pPr lvl="1"/>
            <a:r>
              <a:rPr lang="en-US" dirty="0" smtClean="0"/>
              <a:t>Keeps audiences on the website for longer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7462"/>
            <a:ext cx="9144000" cy="60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t="96766"/>
          <a:stretch>
            <a:fillRect/>
          </a:stretch>
        </p:blipFill>
        <p:spPr bwMode="auto">
          <a:xfrm>
            <a:off x="0" y="6662677"/>
            <a:ext cx="9144000" cy="19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of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Internet population : 2 billion</a:t>
            </a:r>
          </a:p>
          <a:p>
            <a:r>
              <a:rPr lang="en-US" dirty="0" smtClean="0"/>
              <a:t>2/3 of these visit Social Networks </a:t>
            </a:r>
          </a:p>
          <a:p>
            <a:r>
              <a:rPr lang="en-US" dirty="0" smtClean="0"/>
              <a:t>Visiting Social sites is the most popular online activity (even ahead of email and gaming)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3481626"/>
            <a:ext cx="701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Sources: </a:t>
            </a:r>
          </a:p>
          <a:p>
            <a:r>
              <a:rPr lang="en-US" sz="1600" dirty="0" smtClean="0"/>
              <a:t>http://www.internetworldstats.com/stats.htm  </a:t>
            </a:r>
          </a:p>
          <a:p>
            <a:r>
              <a:rPr lang="en-US" sz="1600" dirty="0" smtClean="0"/>
              <a:t>Nielsen, Global Faces &amp; Networked Places, 2009 </a:t>
            </a:r>
            <a:endParaRPr lang="en-US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1779764" cy="71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1463" y="4419600"/>
            <a:ext cx="2010537" cy="84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 t="21357" b="19910"/>
          <a:stretch>
            <a:fillRect/>
          </a:stretch>
        </p:blipFill>
        <p:spPr bwMode="auto">
          <a:xfrm>
            <a:off x="4724400" y="4483010"/>
            <a:ext cx="1862137" cy="7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495800"/>
            <a:ext cx="1840075" cy="72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260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t="96766"/>
          <a:stretch>
            <a:fillRect/>
          </a:stretch>
        </p:blipFill>
        <p:spPr bwMode="auto">
          <a:xfrm>
            <a:off x="0" y="5813502"/>
            <a:ext cx="9144000" cy="19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we on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Facebook : 750,000 fans</a:t>
            </a:r>
          </a:p>
          <a:p>
            <a:pPr lvl="1"/>
            <a:r>
              <a:rPr lang="en-US" dirty="0" smtClean="0"/>
              <a:t>#10 brand in India on Facebook (From: </a:t>
            </a:r>
            <a:r>
              <a:rPr lang="en-US" sz="1600" dirty="0" smtClean="0">
                <a:hlinkClick r:id="rId3"/>
              </a:rPr>
              <a:t>http://socialbrands.media2win.com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Growing by 4,000 fans a day</a:t>
            </a:r>
          </a:p>
          <a:p>
            <a:pPr lvl="1"/>
            <a:r>
              <a:rPr lang="en-US" dirty="0" smtClean="0"/>
              <a:t>500,000 monthly active users</a:t>
            </a:r>
          </a:p>
          <a:p>
            <a:pPr lvl="1"/>
            <a:r>
              <a:rPr lang="en-US" dirty="0" smtClean="0"/>
              <a:t>25 million post views per month</a:t>
            </a:r>
          </a:p>
          <a:p>
            <a:r>
              <a:rPr lang="en-US" dirty="0" smtClean="0"/>
              <a:t>Twitter : 6,500 followers</a:t>
            </a:r>
          </a:p>
          <a:p>
            <a:r>
              <a:rPr lang="en-US" dirty="0" smtClean="0"/>
              <a:t>YouTube : 1.5 million video views</a:t>
            </a:r>
          </a:p>
          <a:p>
            <a:r>
              <a:rPr lang="en-US" dirty="0" err="1" smtClean="0"/>
              <a:t>Flickr</a:t>
            </a:r>
            <a:r>
              <a:rPr lang="en-US" dirty="0" smtClean="0"/>
              <a:t> : 1.5 million picture views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relevance of social media</a:t>
            </a:r>
          </a:p>
          <a:p>
            <a:pPr lvl="1"/>
            <a:r>
              <a:rPr lang="en-US" dirty="0" smtClean="0"/>
              <a:t> The future is already here, and it is social</a:t>
            </a:r>
          </a:p>
          <a:p>
            <a:r>
              <a:rPr lang="en-US" dirty="0" smtClean="0"/>
              <a:t>Your brand will be talked about on social media whether you are present there or not</a:t>
            </a:r>
          </a:p>
          <a:p>
            <a:pPr lvl="1"/>
            <a:r>
              <a:rPr lang="en-US" dirty="0" smtClean="0"/>
              <a:t>Be there and observe, listen, participate, engage</a:t>
            </a:r>
          </a:p>
          <a:p>
            <a:r>
              <a:rPr lang="en-US" dirty="0" smtClean="0"/>
              <a:t>Find ways to engage your users/consumers offline</a:t>
            </a:r>
          </a:p>
          <a:p>
            <a:pPr lvl="1"/>
            <a:r>
              <a:rPr lang="en-US" dirty="0" smtClean="0"/>
              <a:t>Will pay dividends online</a:t>
            </a:r>
          </a:p>
          <a:p>
            <a:r>
              <a:rPr lang="en-US" dirty="0" smtClean="0"/>
              <a:t>Keep audiences continuously engaged with fresh content</a:t>
            </a:r>
          </a:p>
          <a:p>
            <a:pPr lvl="1"/>
            <a:r>
              <a:rPr lang="en-US" dirty="0" smtClean="0"/>
              <a:t>Counter short attention spans with relevant/interesting/viral content </a:t>
            </a:r>
          </a:p>
          <a:p>
            <a:r>
              <a:rPr lang="en-US" dirty="0" smtClean="0"/>
              <a:t>There is no silver bullet – trial &amp; error, improve continuously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of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600 million active Facebook users</a:t>
            </a:r>
          </a:p>
          <a:p>
            <a:pPr lvl="1"/>
            <a:r>
              <a:rPr lang="en-US" dirty="0" smtClean="0"/>
              <a:t>Half of these log in every day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48% of 18 to 34 year olds check Facebook as soon as they wake up</a:t>
            </a:r>
          </a:p>
          <a:p>
            <a:r>
              <a:rPr lang="en-US" dirty="0" smtClean="0"/>
              <a:t>28% check Facebook from their phones before they get out of bed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: www.onlineschools.org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4400" y="2585720"/>
            <a:ext cx="4191000" cy="2291080"/>
            <a:chOff x="914400" y="2585720"/>
            <a:chExt cx="4191000" cy="229108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t="55750" b="35657"/>
            <a:stretch>
              <a:fillRect/>
            </a:stretch>
          </p:blipFill>
          <p:spPr bwMode="auto">
            <a:xfrm>
              <a:off x="914400" y="2585720"/>
              <a:ext cx="4191000" cy="229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C:\Documents and Settings\sambhavjain\Desktop\Picture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71700" y="3773488"/>
              <a:ext cx="69850" cy="1222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of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30 billion pieces of content shared each month</a:t>
            </a:r>
          </a:p>
          <a:p>
            <a:r>
              <a:rPr lang="en-US" dirty="0" smtClean="0"/>
              <a:t>750 million photos were uploaded on Facebook over New Year’s weekend</a:t>
            </a:r>
          </a:p>
          <a:p>
            <a:r>
              <a:rPr lang="en-US" dirty="0" smtClean="0"/>
              <a:t>Average user has 130 friends</a:t>
            </a:r>
          </a:p>
          <a:p>
            <a:r>
              <a:rPr lang="en-US" dirty="0" smtClean="0"/>
              <a:t>Spends more than 700 minutes per month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Years to Reach 50 million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: 38 years</a:t>
            </a:r>
          </a:p>
          <a:p>
            <a:r>
              <a:rPr lang="en-US" dirty="0" smtClean="0"/>
              <a:t>TV : 13 years</a:t>
            </a:r>
          </a:p>
          <a:p>
            <a:r>
              <a:rPr lang="en-US" dirty="0" smtClean="0"/>
              <a:t>Internet : 4 years</a:t>
            </a:r>
          </a:p>
          <a:p>
            <a:r>
              <a:rPr lang="en-US" dirty="0" smtClean="0"/>
              <a:t>iPod : 3 years</a:t>
            </a:r>
          </a:p>
          <a:p>
            <a:r>
              <a:rPr lang="en-US" dirty="0" smtClean="0"/>
              <a:t>Facebook : 200 million users in 1 year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190 million total users</a:t>
            </a:r>
          </a:p>
          <a:p>
            <a:r>
              <a:rPr lang="en-US" dirty="0" smtClean="0"/>
              <a:t>100 million new users in 2010</a:t>
            </a:r>
          </a:p>
          <a:p>
            <a:r>
              <a:rPr lang="en-US" dirty="0" smtClean="0"/>
              <a:t>More than 1 billion tweets every month</a:t>
            </a:r>
          </a:p>
          <a:p>
            <a:pPr lvl="1"/>
            <a:r>
              <a:rPr lang="en-US" dirty="0" smtClean="0"/>
              <a:t>40 million tweets per day</a:t>
            </a:r>
          </a:p>
          <a:p>
            <a:r>
              <a:rPr lang="en-US" dirty="0" smtClean="0"/>
              <a:t>40% of all tweets come from mobiles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most popular site</a:t>
            </a:r>
          </a:p>
          <a:p>
            <a:r>
              <a:rPr lang="en-US" dirty="0" smtClean="0"/>
              <a:t>#2 most popular search engine!</a:t>
            </a:r>
          </a:p>
          <a:p>
            <a:r>
              <a:rPr lang="en-US" dirty="0" smtClean="0"/>
              <a:t>20 hours of video are uploaded every minute</a:t>
            </a:r>
          </a:p>
          <a:p>
            <a:r>
              <a:rPr lang="en-US" dirty="0" smtClean="0"/>
              <a:t>15 billion videos are watched every month</a:t>
            </a:r>
          </a:p>
          <a:p>
            <a:r>
              <a:rPr lang="en-US" dirty="0" smtClean="0"/>
              <a:t>Average online viewer watches 12.2 hours of online video each month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Conversations – Dialogue vs. traditional monologue</a:t>
            </a:r>
          </a:p>
          <a:p>
            <a:r>
              <a:rPr lang="en-US" dirty="0" smtClean="0"/>
              <a:t>Having a “presence” is not enough</a:t>
            </a:r>
          </a:p>
          <a:p>
            <a:pPr lvl="1"/>
            <a:r>
              <a:rPr lang="en-US" dirty="0" smtClean="0"/>
              <a:t>Interact, engage users in conversations</a:t>
            </a:r>
          </a:p>
          <a:p>
            <a:r>
              <a:rPr lang="en-US" dirty="0" smtClean="0"/>
              <a:t>Can be used for</a:t>
            </a:r>
          </a:p>
          <a:p>
            <a:pPr lvl="1"/>
            <a:r>
              <a:rPr lang="en-US" dirty="0" smtClean="0"/>
              <a:t>Public Relations</a:t>
            </a:r>
          </a:p>
          <a:p>
            <a:pPr lvl="1"/>
            <a:r>
              <a:rPr lang="en-US" dirty="0" smtClean="0"/>
              <a:t>Customer Service</a:t>
            </a:r>
          </a:p>
          <a:p>
            <a:pPr lvl="1"/>
            <a:r>
              <a:rPr lang="en-US" dirty="0" smtClean="0"/>
              <a:t>Loyalty-building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Thought leadership</a:t>
            </a:r>
          </a:p>
          <a:p>
            <a:pPr lvl="1"/>
            <a:r>
              <a:rPr lang="en-US" dirty="0" smtClean="0"/>
              <a:t>Customer Acquisition!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</TotalTime>
  <Words>786</Words>
  <Application>Microsoft Office PowerPoint</Application>
  <PresentationFormat>On-screen Show (4:3)</PresentationFormat>
  <Paragraphs>148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1_Office Theme</vt:lpstr>
      <vt:lpstr>Social Media Marketing How to make it successful?</vt:lpstr>
      <vt:lpstr>What is Social Media</vt:lpstr>
      <vt:lpstr>Relevance of Social Media</vt:lpstr>
      <vt:lpstr>Relevance of Facebook</vt:lpstr>
      <vt:lpstr>Relevance of Facebook</vt:lpstr>
      <vt:lpstr>Years to Reach 50 million Users</vt:lpstr>
      <vt:lpstr>Twitter</vt:lpstr>
      <vt:lpstr>YouTube</vt:lpstr>
      <vt:lpstr>Why Social Media?</vt:lpstr>
      <vt:lpstr>Why Social Media?</vt:lpstr>
      <vt:lpstr>Lessons we have learnt</vt:lpstr>
      <vt:lpstr>Engage, Interact, Converse!</vt:lpstr>
      <vt:lpstr>Engage, Interact, Converse!</vt:lpstr>
      <vt:lpstr>On Twitter</vt:lpstr>
      <vt:lpstr>Find ways to engage customers offline</vt:lpstr>
      <vt:lpstr>Objectives</vt:lpstr>
      <vt:lpstr>Unique Hashtag : #KFBeerUp</vt:lpstr>
      <vt:lpstr>Consumer Speak</vt:lpstr>
      <vt:lpstr>Ford Figo</vt:lpstr>
      <vt:lpstr>Ford Figo</vt:lpstr>
      <vt:lpstr>Every brand has to become a media brand</vt:lpstr>
      <vt:lpstr>Media Updates</vt:lpstr>
      <vt:lpstr>Live coverage of events</vt:lpstr>
      <vt:lpstr>Interactive Media</vt:lpstr>
      <vt:lpstr>Connect with potential partners</vt:lpstr>
      <vt:lpstr>Cross-promotion on partner Facebook pages</vt:lpstr>
      <vt:lpstr>Fully Integrate Social Media into your website</vt:lpstr>
      <vt:lpstr>Social Media Hub</vt:lpstr>
      <vt:lpstr>Slide 29</vt:lpstr>
      <vt:lpstr>Slide 30</vt:lpstr>
      <vt:lpstr>Where are we on Social</vt:lpstr>
      <vt:lpstr>Conclusion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sambhavjain</cp:lastModifiedBy>
  <cp:revision>202</cp:revision>
  <dcterms:created xsi:type="dcterms:W3CDTF">2006-08-16T00:00:00Z</dcterms:created>
  <dcterms:modified xsi:type="dcterms:W3CDTF">2011-02-03T12:07:23Z</dcterms:modified>
</cp:coreProperties>
</file>